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4" r:id="rId2"/>
    <p:sldId id="314" r:id="rId3"/>
    <p:sldId id="356" r:id="rId4"/>
    <p:sldId id="347" r:id="rId5"/>
    <p:sldId id="353" r:id="rId6"/>
    <p:sldId id="361" r:id="rId7"/>
    <p:sldId id="320" r:id="rId8"/>
    <p:sldId id="370" r:id="rId9"/>
    <p:sldId id="351" r:id="rId10"/>
    <p:sldId id="358" r:id="rId11"/>
    <p:sldId id="362" r:id="rId12"/>
    <p:sldId id="374" r:id="rId13"/>
    <p:sldId id="375" r:id="rId14"/>
    <p:sldId id="355" r:id="rId15"/>
    <p:sldId id="360" r:id="rId16"/>
    <p:sldId id="350" r:id="rId17"/>
    <p:sldId id="313" r:id="rId18"/>
    <p:sldId id="354" r:id="rId19"/>
    <p:sldId id="364" r:id="rId20"/>
    <p:sldId id="365" r:id="rId21"/>
    <p:sldId id="366" r:id="rId22"/>
    <p:sldId id="367" r:id="rId23"/>
    <p:sldId id="368" r:id="rId24"/>
    <p:sldId id="369" r:id="rId25"/>
    <p:sldId id="371" r:id="rId26"/>
    <p:sldId id="363" r:id="rId27"/>
    <p:sldId id="372" r:id="rId28"/>
    <p:sldId id="295" r:id="rId29"/>
  </p:sldIdLst>
  <p:sldSz cx="9144000" cy="6858000" type="screen4x3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2" autoAdjust="0"/>
    <p:restoredTop sz="82292" autoAdjust="0"/>
  </p:normalViewPr>
  <p:slideViewPr>
    <p:cSldViewPr snapToObjects="1" showGuides="1">
      <p:cViewPr>
        <p:scale>
          <a:sx n="103" d="100"/>
          <a:sy n="103" d="100"/>
        </p:scale>
        <p:origin x="-1104" y="-80"/>
      </p:cViewPr>
      <p:guideLst>
        <p:guide orient="horz" pos="300"/>
        <p:guide orient="horz" pos="2018"/>
        <p:guide orient="horz" pos="3968"/>
        <p:guide orient="horz" pos="1247"/>
        <p:guide pos="272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24.04.18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24.04.18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40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Überlastung, Sehr viele Aufgaben, Priorisierung, fehlerhafte Kanalisierung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Überlastung, Sehr viele Aufgaben, Priorisierung, fehlerhafte Kanalisierung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Scheinbarer</a:t>
            </a:r>
            <a:r>
              <a:rPr lang="de-DE" baseline="0" dirty="0" smtClean="0"/>
              <a:t> Mehraufwand durch Ticketpflege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9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Ticketgebrauch</a:t>
            </a:r>
          </a:p>
          <a:p>
            <a:endParaRPr lang="de-DE" dirty="0" smtClean="0"/>
          </a:p>
          <a:p>
            <a:r>
              <a:rPr lang="de-DE" dirty="0" smtClean="0"/>
              <a:t>Fördert die Wirtschaftlichkeit</a:t>
            </a:r>
          </a:p>
          <a:p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Change Request / Bug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Aufwandsbewusstsein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„Geht mal in die Projekthistorie, guckt</a:t>
            </a:r>
            <a:r>
              <a:rPr lang="de-DE" baseline="0" dirty="0" smtClean="0"/>
              <a:t> nach Geld</a:t>
            </a:r>
            <a:r>
              <a:rPr lang="de-DE" dirty="0" smtClean="0"/>
              <a:t>“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Rechtfertigung für Mehraufwand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9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</a:t>
            </a:r>
          </a:p>
          <a:p>
            <a:endParaRPr lang="de-DE" dirty="0" smtClean="0"/>
          </a:p>
          <a:p>
            <a:r>
              <a:rPr lang="de-DE" dirty="0" smtClean="0"/>
              <a:t>Dedizierte Zeiteinteilung für </a:t>
            </a:r>
            <a:r>
              <a:rPr lang="de-DE" dirty="0" err="1" smtClean="0"/>
              <a:t>Oprimierungsmaßnahmen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Konsolidierung Kanalisierung der Arbeitsweisen -&gt; </a:t>
            </a:r>
            <a:r>
              <a:rPr lang="de-DE" dirty="0" err="1" smtClean="0"/>
              <a:t>Toolset</a:t>
            </a:r>
            <a:r>
              <a:rPr lang="de-DE" dirty="0" smtClean="0"/>
              <a:t>, Best Practices</a:t>
            </a:r>
          </a:p>
          <a:p>
            <a:endParaRPr lang="de-DE" dirty="0" smtClean="0"/>
          </a:p>
          <a:p>
            <a:r>
              <a:rPr lang="de-DE" dirty="0" smtClean="0"/>
              <a:t>Neues Personal,</a:t>
            </a:r>
            <a:r>
              <a:rPr lang="de-DE" baseline="0" dirty="0" smtClean="0"/>
              <a:t> Neue Rekrutierungsmaßnahmen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Bad vs.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Wieso??? Weil der zuständiger sich ändern kann!!!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Bad vs. </a:t>
            </a:r>
            <a:r>
              <a:rPr lang="de-DE" baseline="0" dirty="0" err="1" smtClean="0"/>
              <a:t>Good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Felder in RM</a:t>
            </a:r>
          </a:p>
          <a:p>
            <a:r>
              <a:rPr lang="de-DE" baseline="0" dirty="0" err="1" smtClean="0"/>
              <a:t>Nachvbollziehbarkeit</a:t>
            </a:r>
            <a:endParaRPr lang="de-DE" baseline="0" dirty="0" smtClean="0"/>
          </a:p>
          <a:p>
            <a:r>
              <a:rPr lang="de-DE" baseline="0" dirty="0" smtClean="0"/>
              <a:t>Lerneffekt</a:t>
            </a:r>
          </a:p>
          <a:p>
            <a:r>
              <a:rPr lang="de-DE" baseline="0" dirty="0" smtClean="0"/>
              <a:t>Wirtschaftlichkeit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Vieles davon wisst ihr schon, aber bleibe trotzdem bei mir!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Felder in RM</a:t>
            </a:r>
          </a:p>
          <a:p>
            <a:r>
              <a:rPr lang="de-DE" baseline="0" dirty="0" smtClean="0"/>
              <a:t>Nachvollziehbarkeit</a:t>
            </a:r>
          </a:p>
          <a:p>
            <a:r>
              <a:rPr lang="de-DE" baseline="0" dirty="0" smtClean="0"/>
              <a:t>Lerneffekt</a:t>
            </a:r>
          </a:p>
          <a:p>
            <a:r>
              <a:rPr lang="de-DE" baseline="0" dirty="0" smtClean="0"/>
              <a:t>Wirtschaftlichkeit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kann den Fortschritt sehen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Der Tonfall ist wichtig - nicht vergessen, der Kunde / externer Partner sieht das ggf. auch...</a:t>
            </a:r>
          </a:p>
          <a:p>
            <a:r>
              <a:rPr lang="de-DE" b="1" dirty="0" smtClean="0"/>
              <a:t>NICHT einfach „Das Problem ist behoben!“ </a:t>
            </a:r>
          </a:p>
          <a:p>
            <a:endParaRPr lang="de-DE" dirty="0" smtClean="0"/>
          </a:p>
          <a:p>
            <a:r>
              <a:rPr lang="de-DE" dirty="0" smtClean="0"/>
              <a:t>Was genau wurde gemacht (CSS-Anpassung, JS, Markup etc... Welche Datei(en)...)?</a:t>
            </a:r>
          </a:p>
          <a:p>
            <a:r>
              <a:rPr lang="de-DE" b="1" dirty="0" smtClean="0"/>
              <a:t>Wenn dich der Blitz trifft, kann dein Nachfolger gleich den Faden aufnehmen.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Wurde die Arbeit ins GIT eingecheckt, </a:t>
            </a:r>
            <a:r>
              <a:rPr lang="de-DE" dirty="0" err="1" smtClean="0"/>
              <a:t>deployed</a:t>
            </a:r>
            <a:r>
              <a:rPr lang="de-DE" dirty="0" smtClean="0"/>
              <a:t>, per FTP ausgeliefert?</a:t>
            </a:r>
          </a:p>
          <a:p>
            <a:r>
              <a:rPr lang="de-DE" b="1" dirty="0" smtClean="0"/>
              <a:t>Gut zu wissen, falls dein Laptop im Main landet...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Mit welchen Browsern / Geräten wurde getestet?</a:t>
            </a:r>
          </a:p>
          <a:p>
            <a:r>
              <a:rPr lang="de-DE" b="1" dirty="0" smtClean="0"/>
              <a:t>Wenn du brav in Chrome getestet hast und Andrea mit IE9 dran geht, </a:t>
            </a:r>
            <a:r>
              <a:rPr lang="de-DE" b="1" dirty="0" err="1" smtClean="0"/>
              <a:t>klingelt's</a:t>
            </a:r>
            <a:r>
              <a:rPr lang="de-DE" b="1" dirty="0" smtClean="0"/>
              <a:t> gleich... ;-)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Unter welcher URL ist diese Änderung zu sehen? IMMER die zu testende URL reinkopieren!</a:t>
            </a:r>
          </a:p>
          <a:p>
            <a:r>
              <a:rPr lang="de-DE" b="1" dirty="0" smtClean="0"/>
              <a:t>Bei </a:t>
            </a:r>
            <a:r>
              <a:rPr lang="de-DE" b="1" dirty="0" err="1" smtClean="0"/>
              <a:t>localhost</a:t>
            </a:r>
            <a:r>
              <a:rPr lang="de-DE" b="1" dirty="0" smtClean="0"/>
              <a:t>, DEV, </a:t>
            </a:r>
            <a:r>
              <a:rPr lang="de-DE" b="1" dirty="0" err="1" smtClean="0"/>
              <a:t>Staging</a:t>
            </a:r>
            <a:r>
              <a:rPr lang="de-DE" b="1" dirty="0" smtClean="0"/>
              <a:t>, Live... ist es Konfusion mit Ansage!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Tickets liefern automatisch Information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Der Empfänger muss seine Verantwortung bewusst sein. : </a:t>
            </a:r>
            <a:r>
              <a:rPr lang="de-DE" baseline="0" dirty="0" err="1" smtClean="0"/>
              <a:t>Annhemen</a:t>
            </a:r>
            <a:r>
              <a:rPr lang="de-DE" baseline="0" dirty="0" smtClean="0"/>
              <a:t>, aktualisieren um zu 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3 Main </a:t>
            </a:r>
            <a:r>
              <a:rPr lang="de-DE" baseline="0" dirty="0" err="1" smtClean="0"/>
              <a:t>Stati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Benennung der </a:t>
            </a:r>
            <a:r>
              <a:rPr lang="de-DE" baseline="0" dirty="0" err="1" smtClean="0"/>
              <a:t>stati</a:t>
            </a:r>
            <a:r>
              <a:rPr lang="de-DE" baseline="0" dirty="0" smtClean="0"/>
              <a:t> unsicher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Andere kommen hinzu: abgelehnt, </a:t>
            </a:r>
            <a:r>
              <a:rPr lang="de-DE" baseline="0" dirty="0" err="1" smtClean="0"/>
              <a:t>duplikat</a:t>
            </a:r>
            <a:r>
              <a:rPr lang="de-DE" baseline="0" dirty="0" smtClean="0"/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5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</a:t>
            </a:r>
          </a:p>
          <a:p>
            <a:r>
              <a:rPr lang="de-DE" dirty="0" smtClean="0"/>
              <a:t>5 Projekte erfasst + Gemeinsame </a:t>
            </a:r>
            <a:r>
              <a:rPr lang="de-DE" dirty="0" err="1" smtClean="0"/>
              <a:t>Learnings</a:t>
            </a:r>
            <a:r>
              <a:rPr lang="de-DE" dirty="0" smtClean="0"/>
              <a:t> = Häufige Probleme, Stolperfallen, Bugs, siehe </a:t>
            </a:r>
            <a:r>
              <a:rPr lang="de-DE" dirty="0" err="1" smtClean="0"/>
              <a:t>Projektbombs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6 Code Reviews =&gt; Besserungen bei C&amp;S, GfK...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PM hat den Überblick über alle Gewerke</a:t>
            </a:r>
          </a:p>
          <a:p>
            <a:endParaRPr lang="de-DE" dirty="0" smtClean="0"/>
          </a:p>
          <a:p>
            <a:r>
              <a:rPr lang="de-DE" dirty="0" smtClean="0"/>
              <a:t>PM </a:t>
            </a:r>
            <a:r>
              <a:rPr lang="de-DE" dirty="0" err="1" smtClean="0"/>
              <a:t>weiss</a:t>
            </a:r>
            <a:r>
              <a:rPr lang="de-DE" dirty="0" smtClean="0"/>
              <a:t> mehr über Aufwand und Budget</a:t>
            </a:r>
          </a:p>
          <a:p>
            <a:endParaRPr lang="de-DE" dirty="0" smtClean="0"/>
          </a:p>
          <a:p>
            <a:r>
              <a:rPr lang="de-DE" dirty="0" smtClean="0"/>
              <a:t>PM</a:t>
            </a:r>
            <a:r>
              <a:rPr lang="de-DE" baseline="0" dirty="0" smtClean="0"/>
              <a:t> kann besser priorisieren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Macht es nicht nur Mehraufwand</a:t>
            </a:r>
            <a:r>
              <a:rPr lang="de-DE" dirty="0" smtClean="0"/>
              <a:t>?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94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Alles ruhig, Aufgaben vereinzelt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6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31800" y="1690688"/>
            <a:ext cx="8172200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5669200"/>
            <a:ext cx="8172200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382900" y="5166000"/>
            <a:ext cx="270000" cy="4392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2000" y="1690688"/>
            <a:ext cx="4212250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324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29400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156250" y="1690688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18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29400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156250" y="4175200"/>
            <a:ext cx="2448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32000" y="-612000"/>
            <a:ext cx="81722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15625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56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94000" y="4175200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4176672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94000" y="1690688"/>
            <a:ext cx="2448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60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32000" y="612000"/>
            <a:ext cx="2628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4464000"/>
            <a:ext cx="2628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48000" y="4464000"/>
            <a:ext cx="2628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467998"/>
            <a:ext cx="8172450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32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8646" y="0"/>
            <a:ext cx="4518735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04048" y="467998"/>
            <a:ext cx="3816424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31800" y="1690688"/>
            <a:ext cx="8172450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1800000"/>
            <a:ext cx="7812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1540" y="466700"/>
            <a:ext cx="8172449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092000" y="0"/>
            <a:ext cx="1509544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22286" y="100554"/>
            <a:ext cx="1248973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160000" y="540000"/>
            <a:ext cx="6444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1" y="1116000"/>
            <a:ext cx="644425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540000"/>
            <a:ext cx="5858182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36251" y="414000"/>
            <a:ext cx="1368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57" y="1116000"/>
            <a:ext cx="5858409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448000"/>
            <a:ext cx="8172451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3978584"/>
            <a:ext cx="2988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5612400" y="3978584"/>
            <a:ext cx="299185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502373" y="1694381"/>
            <a:ext cx="288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02372" y="5088438"/>
            <a:ext cx="288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800000"/>
            <a:ext cx="252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1900" y="2248944"/>
            <a:ext cx="3492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0" y="180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76000" y="183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796000" y="2232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6000" y="2484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192000" y="2880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804000" y="3276000"/>
            <a:ext cx="1620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6000" y="4752000"/>
            <a:ext cx="252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72000" y="2250000"/>
            <a:ext cx="3492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4752000"/>
            <a:ext cx="252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428" y="2637470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234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72870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004"/>
            <a:ext cx="8172450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908720"/>
            <a:ext cx="8172450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1800" y="2637470"/>
            <a:ext cx="8172450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5" y="4506411"/>
            <a:ext cx="1584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690688"/>
            <a:ext cx="8172450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1619250"/>
            <a:ext cx="8172450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7998"/>
            <a:ext cx="8172450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692001"/>
            <a:ext cx="8172250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0396" y="6516000"/>
            <a:ext cx="70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46277" y="6516000"/>
            <a:ext cx="5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04" y="6381328"/>
            <a:ext cx="353893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8712968" cy="1692000"/>
          </a:xfrm>
        </p:spPr>
        <p:txBody>
          <a:bodyPr/>
          <a:lstStyle/>
          <a:p>
            <a:pPr algn="ctr"/>
            <a:r>
              <a:rPr lang="en-US" dirty="0" err="1" smtClean="0"/>
              <a:t>Willkommen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TSR Bar &amp; Grill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2267744" y="2852936"/>
            <a:ext cx="4596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000" dirty="0" smtClean="0">
                <a:solidFill>
                  <a:schemeClr val="bg1"/>
                </a:solidFill>
                <a:latin typeface="SpongeFont SquareType" charset="2"/>
                <a:cs typeface="SpongeFont SquareType" charset="2"/>
              </a:rPr>
              <a:t>Was darf‘s sein?</a:t>
            </a:r>
            <a:endParaRPr lang="de-DE" sz="3000" dirty="0">
              <a:solidFill>
                <a:schemeClr val="bg1"/>
              </a:solidFill>
              <a:latin typeface="SpongeFont SquareType" charset="2"/>
              <a:cs typeface="SpongeFont SquareType" charset="2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2951965"/>
            <a:ext cx="5532591" cy="41494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pic>
        <p:nvPicPr>
          <p:cNvPr id="6" name="Inhaltsplatzhalter 5" descr="maxresdefault.jpg"/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2218" r="33355" b="2273"/>
          <a:stretch/>
        </p:blipFill>
        <p:spPr>
          <a:xfrm>
            <a:off x="0" y="0"/>
            <a:ext cx="9144000" cy="7385237"/>
          </a:xfr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Normal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035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/>
          <a:srcRect l="9286" r="23366"/>
          <a:stretch/>
        </p:blipFill>
        <p:spPr>
          <a:xfrm>
            <a:off x="1" y="-34001"/>
            <a:ext cx="9144000" cy="708722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Worst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42870" y="3212976"/>
            <a:ext cx="1621218" cy="2420516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16016" y="4005064"/>
            <a:ext cx="2520280" cy="252028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8200" y="3048000"/>
            <a:ext cx="3810000" cy="3810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955416"/>
            <a:ext cx="2664296" cy="309780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912" y="5085184"/>
            <a:ext cx="1866900" cy="1905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4097784"/>
            <a:ext cx="1769616" cy="17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4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586839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das Geld!?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7240" y="24208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25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586839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das Geld!?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17240" y="24208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Ticketgebrauch = Wirtschaftlichkeit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Change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Request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vs.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Bug</a:t>
            </a: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Aufwandsbewusstsein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Geht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mal in die Projekthistorie, guckt nach </a:t>
            </a: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Geld!“</a:t>
            </a:r>
            <a:endParaRPr lang="de-DE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abby Patty"/>
              <a:cs typeface="Krabby Patty"/>
            </a:endParaRPr>
          </a:p>
          <a:p>
            <a:pPr marL="171450" indent="-171450">
              <a:buFont typeface="Arial"/>
              <a:buChar char="•"/>
            </a:pPr>
            <a:r>
              <a:rPr lang="de-DE" sz="3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 Rechtfertigung von </a:t>
            </a:r>
            <a:r>
              <a:rPr lang="de-DE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Mehraufwand</a:t>
            </a:r>
          </a:p>
          <a:p>
            <a:endParaRPr lang="de-DE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015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Vom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Grill auf den Teller…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950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2418" r="24649" b="12418"/>
          <a:stretch/>
        </p:blipFill>
        <p:spPr>
          <a:xfrm>
            <a:off x="-19625" y="0"/>
            <a:ext cx="9163626" cy="68580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email…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536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11860" t="3313" r="18125" b="3334"/>
          <a:stretch/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Auf der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Tonspur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2650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2282" r="12717"/>
          <a:stretch/>
        </p:blipFill>
        <p:spPr>
          <a:xfrm>
            <a:off x="36512" y="0"/>
            <a:ext cx="9144000" cy="6858000"/>
          </a:xfrm>
          <a:prstGeom prst="rect">
            <a:avLst/>
          </a:prstGeom>
        </p:spPr>
      </p:pic>
      <p:sp>
        <p:nvSpPr>
          <p:cNvPr id="13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Im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Workshop…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4588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373272" y="3256509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Zustand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itel 4"/>
          <p:cNvSpPr txBox="1">
            <a:spLocks/>
          </p:cNvSpPr>
          <p:nvPr/>
        </p:nvSpPr>
        <p:spPr>
          <a:xfrm>
            <a:off x="431800" y="656692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Was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kommt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in das Ticket?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4547470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4520793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4547471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Inhaltsplatzhalter 5"/>
          <p:cNvSpPr txBox="1">
            <a:spLocks/>
          </p:cNvSpPr>
          <p:nvPr/>
        </p:nvSpPr>
        <p:spPr>
          <a:xfrm>
            <a:off x="3170450" y="3302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Aufwand,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Umfang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Inhaltsplatzhalter 5"/>
          <p:cNvSpPr txBox="1">
            <a:spLocks/>
          </p:cNvSpPr>
          <p:nvPr/>
        </p:nvSpPr>
        <p:spPr>
          <a:xfrm>
            <a:off x="6158643" y="376056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0414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/>
              <a:t>Eine genaue Beschreibung der Aufgabe ist unentbehrlich</a:t>
            </a:r>
            <a:r>
              <a:rPr lang="de-DE" sz="2800" dirty="0" smtClean="0"/>
              <a:t>!</a:t>
            </a:r>
          </a:p>
          <a:p>
            <a:endParaRPr lang="de-DE" sz="2400" dirty="0" smtClean="0"/>
          </a:p>
          <a:p>
            <a:r>
              <a:rPr lang="de-DE" sz="2400" i="1" dirty="0" smtClean="0"/>
              <a:t>IST</a:t>
            </a:r>
            <a:r>
              <a:rPr lang="de-DE" sz="2400" i="1" dirty="0"/>
              <a:t>-Zustand: was genau fehlt?</a:t>
            </a:r>
          </a:p>
          <a:p>
            <a:r>
              <a:rPr lang="de-DE" sz="2400" dirty="0">
                <a:solidFill>
                  <a:schemeClr val="accent4"/>
                </a:solidFill>
              </a:rPr>
              <a:t>Bad</a:t>
            </a:r>
            <a:r>
              <a:rPr lang="de-DE" sz="2400" dirty="0" smtClean="0"/>
              <a:t>:	Linkfarbe </a:t>
            </a:r>
            <a:r>
              <a:rPr lang="de-DE" sz="2400" dirty="0"/>
              <a:t>falsch</a:t>
            </a:r>
          </a:p>
          <a:p>
            <a:r>
              <a:rPr lang="de-DE" sz="2400" dirty="0" err="1">
                <a:solidFill>
                  <a:srgbClr val="008000"/>
                </a:solidFill>
              </a:rPr>
              <a:t>Good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auf der (URL) hat den falschen </a:t>
            </a:r>
            <a:r>
              <a:rPr lang="de-DE" sz="2400" dirty="0" err="1"/>
              <a:t>Hoverzustand</a:t>
            </a:r>
            <a:r>
              <a:rPr lang="de-DE" sz="2400" dirty="0"/>
              <a:t>. </a:t>
            </a:r>
            <a:endParaRPr lang="de-DE" sz="2400" dirty="0" smtClean="0"/>
          </a:p>
          <a:p>
            <a:endParaRPr lang="de-DE" sz="2400" dirty="0"/>
          </a:p>
          <a:p>
            <a:r>
              <a:rPr lang="de-DE" sz="2400" i="1" dirty="0"/>
              <a:t>SOLL-Zustand</a:t>
            </a:r>
          </a:p>
          <a:p>
            <a:r>
              <a:rPr lang="de-DE" sz="2400" dirty="0">
                <a:solidFill>
                  <a:schemeClr val="accent4"/>
                </a:solidFill>
              </a:rPr>
              <a:t>Bad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in grün ändern</a:t>
            </a:r>
          </a:p>
          <a:p>
            <a:r>
              <a:rPr lang="de-DE" sz="2400" dirty="0" err="1">
                <a:solidFill>
                  <a:srgbClr val="008000"/>
                </a:solidFill>
              </a:rPr>
              <a:t>Good</a:t>
            </a:r>
            <a:r>
              <a:rPr lang="de-DE" sz="2400" dirty="0"/>
              <a:t>: </a:t>
            </a:r>
            <a:r>
              <a:rPr lang="de-DE" sz="2400" dirty="0" smtClean="0"/>
              <a:t>	Linkfarbe </a:t>
            </a:r>
            <a:r>
              <a:rPr lang="de-DE" sz="2400" dirty="0"/>
              <a:t>auf der (URL) soll </a:t>
            </a:r>
            <a:r>
              <a:rPr lang="de-DE" sz="2400" dirty="0" smtClean="0"/>
              <a:t>im</a:t>
            </a:r>
          </a:p>
          <a:p>
            <a:r>
              <a:rPr lang="de-DE" sz="2400" dirty="0"/>
              <a:t>	</a:t>
            </a:r>
            <a:r>
              <a:rPr lang="de-DE" sz="2400" dirty="0" err="1" smtClean="0"/>
              <a:t>Hoverzustand</a:t>
            </a:r>
            <a:r>
              <a:rPr lang="de-DE" sz="2400" dirty="0" smtClean="0"/>
              <a:t> </a:t>
            </a:r>
            <a:r>
              <a:rPr lang="de-DE" sz="2400" dirty="0"/>
              <a:t>den Farbwert #338328 haben. </a:t>
            </a:r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40406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2922" r="11934"/>
          <a:stretch/>
        </p:blipFill>
        <p:spPr>
          <a:xfrm>
            <a:off x="0" y="0"/>
            <a:ext cx="9180512" cy="68721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Wir bestellen einen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Krabbenburger</a:t>
            </a:r>
            <a:endParaRPr lang="de-D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31800" y="2349352"/>
            <a:ext cx="8172450" cy="4248000"/>
          </a:xfrm>
        </p:spPr>
        <p:txBody>
          <a:bodyPr/>
          <a:lstStyle/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Wer?</a:t>
            </a:r>
          </a:p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Warum?</a:t>
            </a:r>
          </a:p>
          <a:p>
            <a:r>
              <a:rPr lang="de-DE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Wie?</a:t>
            </a:r>
          </a:p>
        </p:txBody>
      </p:sp>
      <p:pic>
        <p:nvPicPr>
          <p:cNvPr id="8" name="Bild 7" descr="Krabby_Pat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60648"/>
            <a:ext cx="1747912" cy="17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 err="1" smtClean="0"/>
              <a:t>Wieviel</a:t>
            </a:r>
            <a:r>
              <a:rPr lang="de-DE" sz="2800" dirty="0" smtClean="0"/>
              <a:t> Zeit und Budget stehen für die</a:t>
            </a:r>
            <a:br>
              <a:rPr lang="de-DE" sz="2800" dirty="0" smtClean="0"/>
            </a:br>
            <a:r>
              <a:rPr lang="de-DE" sz="2800" dirty="0" smtClean="0"/>
              <a:t>Produktion zur Verfügung?</a:t>
            </a:r>
          </a:p>
          <a:p>
            <a:endParaRPr lang="de-DE" sz="2400" dirty="0" smtClean="0"/>
          </a:p>
          <a:p>
            <a:r>
              <a:rPr lang="de-DE" sz="2400" dirty="0" smtClean="0"/>
              <a:t>Viele Ticketmasken bieten Felder, um erwarteten und</a:t>
            </a:r>
            <a:br>
              <a:rPr lang="de-DE" sz="2400" dirty="0" smtClean="0"/>
            </a:br>
            <a:r>
              <a:rPr lang="de-DE" sz="2400" dirty="0" smtClean="0"/>
              <a:t>geleisteten Aufwand einzutragen.</a:t>
            </a:r>
          </a:p>
          <a:p>
            <a:endParaRPr lang="de-DE" sz="2400" dirty="0"/>
          </a:p>
          <a:p>
            <a:r>
              <a:rPr lang="de-DE" sz="2400" dirty="0" smtClean="0"/>
              <a:t>Diese Information ist am wichtigsten.</a:t>
            </a:r>
          </a:p>
        </p:txBody>
      </p:sp>
    </p:spTree>
    <p:extLst>
      <p:ext uri="{BB962C8B-B14F-4D97-AF65-F5344CB8AC3E}">
        <p14:creationId xmlns:p14="http://schemas.microsoft.com/office/powerpoint/2010/main" val="1022038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quidward.jpg"/>
          <p:cNvPicPr>
            <a:picLocks noChangeAspect="1"/>
          </p:cNvPicPr>
          <p:nvPr/>
        </p:nvPicPr>
        <p:blipFill rotWithShape="1">
          <a:blip r:embed="rId3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8294"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pic>
        <p:nvPicPr>
          <p:cNvPr id="8" name="Bild 7" descr="593048_1304863946647_406_322.png"/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87325"/>
            <a:ext cx="2444098" cy="1938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OMGsquidward!.jp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2" y="260648"/>
            <a:ext cx="2573552" cy="2004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 9" descr="PrettyPatties.jp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0" y="287326"/>
            <a:ext cx="2584562" cy="1938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6349936" y="34575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Anspruch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39552" y="324845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Soll / Ist</a:t>
            </a:r>
            <a:b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3397608" y="32484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Aufwand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27089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800" dirty="0" smtClean="0"/>
              <a:t>Welche Rahmenbedingungen gibt es?</a:t>
            </a:r>
          </a:p>
          <a:p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Abgabetermin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Server / Version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Browser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Endgerät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Definition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done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4200130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4"/>
          <p:cNvSpPr txBox="1">
            <a:spLocks/>
          </p:cNvSpPr>
          <p:nvPr/>
        </p:nvSpPr>
        <p:spPr>
          <a:xfrm>
            <a:off x="431800" y="656692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Ab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in die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Produktion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8730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4404" t="2347" r="1887" b="35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20818" y="489789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Welche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Informationen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sind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unverzichtbar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</p:txBody>
      </p:sp>
      <p:sp>
        <p:nvSpPr>
          <p:cNvPr id="9" name="Titel 4"/>
          <p:cNvSpPr txBox="1">
            <a:spLocks/>
          </p:cNvSpPr>
          <p:nvPr/>
        </p:nvSpPr>
        <p:spPr>
          <a:xfrm>
            <a:off x="539552" y="2528900"/>
            <a:ext cx="6444456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Was?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Wohin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</a:p>
          <a:p>
            <a:pPr marL="685800" indent="-685800">
              <a:buFont typeface="Arial"/>
              <a:buChar char="•"/>
            </a:pPr>
            <a:r>
              <a:rPr lang="en-GB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Womit</a:t>
            </a:r>
            <a:r>
              <a:rPr lang="en-GB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pongeFont SquareType" charset="2"/>
                <a:cs typeface="SpongeFont SquareType" charset="2"/>
              </a:rPr>
              <a:t>?</a:t>
            </a:r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0832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/>
          <a:srcRect l="9286" r="23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mein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Burger!?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99792" y="3501008"/>
            <a:ext cx="151216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42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286" r="23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Wo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bleibt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mein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Burger!?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/>
          <a:srcRect l="6015" r="2053" b="8068"/>
          <a:stretch/>
        </p:blipFill>
        <p:spPr>
          <a:xfrm>
            <a:off x="3275856" y="1892056"/>
            <a:ext cx="2665911" cy="1999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0" y="1879408"/>
            <a:ext cx="2641895" cy="1981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/>
          <a:srcRect l="9705" r="17720"/>
          <a:stretch/>
        </p:blipFill>
        <p:spPr>
          <a:xfrm>
            <a:off x="251520" y="1882288"/>
            <a:ext cx="2592288" cy="2009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Inhaltsplatzhalter 5"/>
          <p:cNvSpPr>
            <a:spLocks noGrp="1"/>
          </p:cNvSpPr>
          <p:nvPr>
            <p:ph sz="quarter" idx="12"/>
          </p:nvPr>
        </p:nvSpPr>
        <p:spPr>
          <a:xfrm>
            <a:off x="251520" y="1293527"/>
            <a:ext cx="2254512" cy="1271377"/>
          </a:xfrm>
        </p:spPr>
        <p:txBody>
          <a:bodyPr/>
          <a:lstStyle/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Feedback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Inhaltsplatzhalter 5"/>
          <p:cNvSpPr txBox="1">
            <a:spLocks/>
          </p:cNvSpPr>
          <p:nvPr/>
        </p:nvSpPr>
        <p:spPr>
          <a:xfrm>
            <a:off x="3275856" y="1317685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Arbeit...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Inhaltsplatzhalter 5"/>
          <p:cNvSpPr txBox="1">
            <a:spLocks/>
          </p:cNvSpPr>
          <p:nvPr/>
        </p:nvSpPr>
        <p:spPr>
          <a:xfrm>
            <a:off x="6397072" y="1268760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Bearbeitet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Bild 2" descr="spongebob-to-do-list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r="9792"/>
          <a:stretch/>
        </p:blipFill>
        <p:spPr>
          <a:xfrm>
            <a:off x="251521" y="4581128"/>
            <a:ext cx="2592288" cy="201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Inhaltsplatzhalter 5"/>
          <p:cNvSpPr txBox="1">
            <a:spLocks/>
          </p:cNvSpPr>
          <p:nvPr/>
        </p:nvSpPr>
        <p:spPr>
          <a:xfrm>
            <a:off x="251520" y="4005064"/>
            <a:ext cx="2254512" cy="127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b="1" i="0" kern="1200" baseline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spcBef>
                <a:spcPts val="720"/>
              </a:spcBef>
              <a:buFont typeface="Arial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0000" indent="-90000" algn="l" defTabSz="914400" rtl="0" eaLnBrk="1" latinLnBrk="0" hangingPunct="1">
              <a:spcBef>
                <a:spcPts val="600"/>
              </a:spcBef>
              <a:buSzPct val="40000"/>
              <a:buFont typeface="Calibri" pitchFamily="34" charset="0"/>
              <a:buChar char="•"/>
              <a:defRPr sz="2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53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spcBef>
                <a:spcPts val="430"/>
              </a:spcBef>
              <a:buSzPct val="40000"/>
              <a:buFont typeface="Calibri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90000" indent="-90000" algn="l" defTabSz="914400" rtl="0" eaLnBrk="1" latinLnBrk="0" hangingPunct="1">
              <a:spcBef>
                <a:spcPts val="385"/>
              </a:spcBef>
              <a:buSzPct val="40000"/>
              <a:buFont typeface="Calibri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spcBef>
                <a:spcPts val="385"/>
              </a:spcBef>
              <a:buSzPct val="80000"/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85"/>
              </a:spcBef>
              <a:buSzPct val="80000"/>
              <a:buFont typeface="+mj-lt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Abgelehnt!</a:t>
            </a:r>
            <a:endParaRPr lang="de-D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371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/>
          <a:srcRect l="10945" r="13955"/>
          <a:stretch/>
        </p:blipFill>
        <p:spPr>
          <a:xfrm>
            <a:off x="-1" y="-302"/>
            <a:ext cx="9144001" cy="6858302"/>
          </a:xfrm>
          <a:prstGeom prst="rect">
            <a:avLst/>
          </a:prstGeom>
        </p:spPr>
      </p:pic>
      <p:sp>
        <p:nvSpPr>
          <p:cNvPr id="10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Der Burger!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8081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9986" t="3428" r="1758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431800" y="656692"/>
            <a:ext cx="7092528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Das Ticket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kann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geschlossen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werden</a:t>
            </a:r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!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25469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Ich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bin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bere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baseline="-25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it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…</a:t>
            </a:r>
            <a:br>
              <a:rPr lang="en-GB" dirty="0" smtClean="0">
                <a:latin typeface="SpongeFont SquareType" charset="2"/>
                <a:cs typeface="SpongeFont SquareType" charset="2"/>
              </a:rPr>
            </a:br>
            <a:r>
              <a:rPr lang="en-GB" dirty="0" smtClean="0">
                <a:latin typeface="SpongeFont SquareType" charset="2"/>
                <a:cs typeface="SpongeFont SquareType" charset="2"/>
              </a:rPr>
              <a:t>…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Ich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bin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berei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baseline="30000" dirty="0" err="1" smtClean="0">
                <a:latin typeface="SpongeFont SquareType" charset="2"/>
                <a:cs typeface="SpongeFont SquareType" charset="2"/>
              </a:rPr>
              <a:t>i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t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!!!! 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SpongeDan</a:t>
            </a:r>
            <a:endParaRPr lang="de-DE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6136" y="4869160"/>
            <a:ext cx="1975632" cy="16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Wer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soll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Tickets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schreiben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?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02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4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  <a:effectLst>
            <a:innerShdw blurRad="152400" dist="2540000" dir="5400000">
              <a:schemeClr val="bg1">
                <a:alpha val="80000"/>
              </a:schemeClr>
            </a:innerShdw>
          </a:effectLst>
        </p:spPr>
      </p:pic>
      <p:grpSp>
        <p:nvGrpSpPr>
          <p:cNvPr id="4" name="Gruppierung 3"/>
          <p:cNvGrpSpPr/>
          <p:nvPr/>
        </p:nvGrpSpPr>
        <p:grpSpPr>
          <a:xfrm>
            <a:off x="-252536" y="3573016"/>
            <a:ext cx="3477964" cy="3111316"/>
            <a:chOff x="-252536" y="3573016"/>
            <a:chExt cx="3477964" cy="3111316"/>
          </a:xfrm>
        </p:grpSpPr>
        <p:grpSp>
          <p:nvGrpSpPr>
            <p:cNvPr id="2" name="Gruppierung 1"/>
            <p:cNvGrpSpPr/>
            <p:nvPr/>
          </p:nvGrpSpPr>
          <p:grpSpPr>
            <a:xfrm>
              <a:off x="-252536" y="3894018"/>
              <a:ext cx="3477964" cy="2790314"/>
              <a:chOff x="-252536" y="3894018"/>
              <a:chExt cx="3477964" cy="2790314"/>
            </a:xfrm>
          </p:grpSpPr>
          <p:pic>
            <p:nvPicPr>
              <p:cNvPr id="12" name="Bild 11" descr="Nat_Peterson_Full_Bod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52536" y="4293096"/>
                <a:ext cx="2106930" cy="2106930"/>
              </a:xfrm>
              <a:prstGeom prst="rect">
                <a:avLst/>
              </a:prstGeom>
            </p:spPr>
          </p:pic>
          <p:pic>
            <p:nvPicPr>
              <p:cNvPr id="13" name="Bild 12" descr="Fre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00" y="3894018"/>
                <a:ext cx="2793628" cy="2790314"/>
              </a:xfrm>
              <a:prstGeom prst="rect">
                <a:avLst/>
              </a:prstGeom>
            </p:spPr>
          </p:pic>
        </p:grpSp>
        <p:sp>
          <p:nvSpPr>
            <p:cNvPr id="3" name="Textfeld 2"/>
            <p:cNvSpPr txBox="1"/>
            <p:nvPr/>
          </p:nvSpPr>
          <p:spPr>
            <a:xfrm>
              <a:off x="395536" y="3573016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Kunde</a:t>
              </a:r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2267744" y="2936193"/>
            <a:ext cx="2363536" cy="3463833"/>
            <a:chOff x="3072560" y="2936193"/>
            <a:chExt cx="2363536" cy="3463833"/>
          </a:xfrm>
        </p:grpSpPr>
        <p:pic>
          <p:nvPicPr>
            <p:cNvPr id="15" name="Bild 14" descr="Squidward_Tentacl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760" y="3403471"/>
              <a:ext cx="1363777" cy="2996555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3072560" y="2936193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Projektmanager</a:t>
              </a: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4499992" y="3086539"/>
            <a:ext cx="2572742" cy="3451700"/>
            <a:chOff x="6559886" y="3125017"/>
            <a:chExt cx="2572742" cy="3451700"/>
          </a:xfrm>
        </p:grpSpPr>
        <p:pic>
          <p:nvPicPr>
            <p:cNvPr id="14" name="Bild 13" descr="OldSpongeBobStock5-25-1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59886" y="3393393"/>
              <a:ext cx="2122216" cy="3183324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6769092" y="3125017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Die Produktion</a:t>
              </a:r>
            </a:p>
          </p:txBody>
        </p:sp>
      </p:grpSp>
      <p:grpSp>
        <p:nvGrpSpPr>
          <p:cNvPr id="17" name="Gruppierung 16"/>
          <p:cNvGrpSpPr/>
          <p:nvPr/>
        </p:nvGrpSpPr>
        <p:grpSpPr>
          <a:xfrm>
            <a:off x="6600952" y="3429000"/>
            <a:ext cx="2363536" cy="2859769"/>
            <a:chOff x="6600952" y="3378696"/>
            <a:chExt cx="2363536" cy="2859769"/>
          </a:xfrm>
        </p:grpSpPr>
        <p:pic>
          <p:nvPicPr>
            <p:cNvPr id="9" name="Bild 8" descr="Patrick_star_fis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3884" y="3894018"/>
              <a:ext cx="1752474" cy="234444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6600952" y="3378696"/>
              <a:ext cx="2363536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e-DE" sz="20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Der </a:t>
              </a:r>
              <a:r>
                <a:rPr lang="de-DE" sz="2000" dirty="0" err="1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abby Patty"/>
                  <a:cs typeface="Krabby Patty"/>
                </a:rPr>
                <a:t>Accountmanager</a:t>
              </a:r>
              <a:endParaRPr lang="de-DE" sz="2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09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The_Krusty_Krab_Season_4_design_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7566" cy="6884339"/>
          </a:xfrm>
          <a:prstGeom prst="rect">
            <a:avLst/>
          </a:prstGeom>
          <a:effectLst>
            <a:innerShdw blurRad="152400" dist="2540000" dir="5400000">
              <a:schemeClr val="bg1">
                <a:alpha val="80000"/>
              </a:schemeClr>
            </a:innerShdw>
          </a:effectLst>
        </p:spPr>
      </p:pic>
      <p:pic>
        <p:nvPicPr>
          <p:cNvPr id="12" name="Bild 11" descr="Nat_Peterson_Full_Body.png"/>
          <p:cNvPicPr>
            <a:picLocks noChangeAspect="1"/>
          </p:cNvPicPr>
          <p:nvPr/>
        </p:nvPicPr>
        <p:blipFill>
          <a:blip r:embed="rId4" cstate="print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4293096"/>
            <a:ext cx="2106930" cy="2106930"/>
          </a:xfrm>
          <a:prstGeom prst="rect">
            <a:avLst/>
          </a:prstGeom>
        </p:spPr>
      </p:pic>
      <p:pic>
        <p:nvPicPr>
          <p:cNvPr id="13" name="Bild 12" descr="Fred.png"/>
          <p:cNvPicPr>
            <a:picLocks noChangeAspect="1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894018"/>
            <a:ext cx="2793628" cy="2790314"/>
          </a:xfrm>
          <a:prstGeom prst="rect">
            <a:avLst/>
          </a:prstGeom>
        </p:spPr>
      </p:pic>
      <p:pic>
        <p:nvPicPr>
          <p:cNvPr id="15" name="Bild 14" descr="Squidward_Tentacl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44" y="3403471"/>
            <a:ext cx="1363777" cy="29965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67744" y="2936193"/>
            <a:ext cx="236353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2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abby Patty"/>
                <a:cs typeface="Krabby Patty"/>
              </a:rPr>
              <a:t>Der Projektmanager</a:t>
            </a:r>
          </a:p>
        </p:txBody>
      </p:sp>
      <p:pic>
        <p:nvPicPr>
          <p:cNvPr id="14" name="Bild 13" descr="OldSpongeBobStock5-25-13.png"/>
          <p:cNvPicPr>
            <a:picLocks noChangeAspect="1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9992" y="3354915"/>
            <a:ext cx="2122216" cy="3183324"/>
          </a:xfrm>
          <a:prstGeom prst="rect">
            <a:avLst/>
          </a:prstGeom>
        </p:spPr>
      </p:pic>
      <p:pic>
        <p:nvPicPr>
          <p:cNvPr id="9" name="Bild 8" descr="Patrick_star_fish.png"/>
          <p:cNvPicPr>
            <a:picLocks noChangeAspect="1"/>
          </p:cNvPicPr>
          <p:nvPr/>
        </p:nvPicPr>
        <p:blipFill>
          <a:blip r:embed="rId8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3884" y="3944322"/>
            <a:ext cx="1752474" cy="23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3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>
                <a:latin typeface="SpongeFont SquareType" charset="2"/>
                <a:cs typeface="SpongeFont SquareType" charset="2"/>
              </a:rPr>
              <a:t>Warum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 Tickets </a:t>
            </a:r>
            <a:r>
              <a:rPr lang="en-GB" dirty="0" err="1" smtClean="0">
                <a:latin typeface="SpongeFont SquareType" charset="2"/>
                <a:cs typeface="SpongeFont SquareType" charset="2"/>
              </a:rPr>
              <a:t>schreiben</a:t>
            </a:r>
            <a:r>
              <a:rPr lang="en-GB" dirty="0" smtClean="0">
                <a:latin typeface="SpongeFont SquareType" charset="2"/>
                <a:cs typeface="SpongeFont SquareType" charset="2"/>
              </a:rPr>
              <a:t>?</a:t>
            </a:r>
            <a:endParaRPr lang="en-GB" dirty="0"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586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r="2049" b="2049"/>
          <a:stretch/>
        </p:blipFill>
        <p:spPr>
          <a:xfrm>
            <a:off x="-36511" y="-27384"/>
            <a:ext cx="9180512" cy="6885384"/>
          </a:xfrm>
          <a:prstGeom prst="rect">
            <a:avLst/>
          </a:prstGeom>
        </p:spPr>
      </p:pic>
      <p:pic>
        <p:nvPicPr>
          <p:cNvPr id="6" name="Bild 5" descr="Squidward_Tentac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573016"/>
            <a:ext cx="1363777" cy="2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31800" y="2022004"/>
            <a:ext cx="8172450" cy="4277196"/>
          </a:xfrm>
        </p:spPr>
        <p:txBody>
          <a:bodyPr/>
          <a:lstStyle/>
          <a:p>
            <a:pPr lvl="2"/>
            <a:endParaRPr lang="en-US" sz="2700" dirty="0"/>
          </a:p>
          <a:p>
            <a:pPr lvl="2"/>
            <a:r>
              <a:rPr lang="en-US" sz="2700" dirty="0" err="1" smtClean="0"/>
              <a:t>Herausforderungen</a:t>
            </a:r>
            <a:endParaRPr lang="en-US" sz="2700" dirty="0" smtClean="0"/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err="1" smtClean="0"/>
              <a:t>Minimalinvasivität</a:t>
            </a:r>
            <a:r>
              <a:rPr lang="en-US" sz="2700" dirty="0" smtClean="0"/>
              <a:t> </a:t>
            </a:r>
            <a:r>
              <a:rPr lang="en-US" sz="2700" dirty="0" err="1" smtClean="0"/>
              <a:t>ablösen</a:t>
            </a:r>
            <a:endParaRPr lang="en-US" sz="2700" dirty="0" smtClean="0"/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smtClean="0"/>
              <a:t>Keep the best… …lose the rest</a:t>
            </a:r>
          </a:p>
          <a:p>
            <a:pPr marL="457200" lvl="2" indent="-457200">
              <a:buFont typeface="Wingdings" charset="2"/>
              <a:buChar char="v"/>
            </a:pPr>
            <a:r>
              <a:rPr lang="en-US" sz="2700" dirty="0" err="1" smtClean="0"/>
              <a:t>Personalfluctuation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err="1" smtClean="0"/>
              <a:t>minimieren</a:t>
            </a:r>
            <a:endParaRPr lang="en-US" sz="27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Technik-Strategie 2016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l="869" r="25960"/>
          <a:stretch/>
        </p:blipFill>
        <p:spPr>
          <a:xfrm>
            <a:off x="1" y="-171400"/>
            <a:ext cx="9144000" cy="7029400"/>
          </a:xfrm>
          <a:prstGeom prst="rect">
            <a:avLst/>
          </a:prstGeom>
        </p:spPr>
      </p:pic>
      <p:sp>
        <p:nvSpPr>
          <p:cNvPr id="6" name="Titel 4"/>
          <p:cNvSpPr txBox="1">
            <a:spLocks/>
          </p:cNvSpPr>
          <p:nvPr/>
        </p:nvSpPr>
        <p:spPr>
          <a:xfrm>
            <a:off x="431800" y="656692"/>
            <a:ext cx="442823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itchFamily="34" charset="0"/>
              <a:buNone/>
              <a:defRPr sz="45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pongeFont SquareType" charset="2"/>
                <a:cs typeface="SpongeFont SquareType" charset="2"/>
              </a:rPr>
              <a:t>Best case…</a:t>
            </a:r>
            <a:endParaRPr lang="en-GB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pongeFont SquareType" charset="2"/>
              <a:cs typeface="SpongeFont SquareType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8571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653</Words>
  <Application>Microsoft Macintosh PowerPoint</Application>
  <PresentationFormat>Bildschirmpräsentation (4:3)</PresentationFormat>
  <Paragraphs>192</Paragraphs>
  <Slides>28</Slides>
  <Notes>27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TS_MASTER</vt:lpstr>
      <vt:lpstr>Willkommen im  TSR Bar &amp; Grill</vt:lpstr>
      <vt:lpstr>Wir bestellen einen Krabbenburger</vt:lpstr>
      <vt:lpstr>Wer soll Tickets schreiben?</vt:lpstr>
      <vt:lpstr>PowerPoint-Präsentation</vt:lpstr>
      <vt:lpstr>PowerPoint-Präsentation</vt:lpstr>
      <vt:lpstr>PowerPoint-Präsentation</vt:lpstr>
      <vt:lpstr>Warum Tickets schreiben?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Vom Grill auf den Teller…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Ich bin bereiiiit… …Ich bin bereiiiit!!!! 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452</cp:revision>
  <dcterms:created xsi:type="dcterms:W3CDTF">2014-09-30T07:13:34Z</dcterms:created>
  <dcterms:modified xsi:type="dcterms:W3CDTF">2018-04-24T08:02:10Z</dcterms:modified>
  <cp:category/>
</cp:coreProperties>
</file>